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5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CD81EC5-D499-5257-FFD8-34DE7698F5F7}"/>
              </a:ext>
            </a:extLst>
          </p:cNvPr>
          <p:cNvCxnSpPr>
            <a:cxnSpLocks/>
          </p:cNvCxnSpPr>
          <p:nvPr/>
        </p:nvCxnSpPr>
        <p:spPr>
          <a:xfrm>
            <a:off x="388620" y="1461584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2B9B52-239B-5028-E504-83293A9605FC}"/>
              </a:ext>
            </a:extLst>
          </p:cNvPr>
          <p:cNvSpPr txBox="1"/>
          <p:nvPr/>
        </p:nvSpPr>
        <p:spPr>
          <a:xfrm>
            <a:off x="388620" y="155964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LEGISLATIVAS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2CB62FC-6B7D-1A7D-330D-EDF4E03CC203}"/>
              </a:ext>
            </a:extLst>
          </p:cNvPr>
          <p:cNvSpPr txBox="1"/>
          <p:nvPr/>
        </p:nvSpPr>
        <p:spPr>
          <a:xfrm>
            <a:off x="1409700" y="1767498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22DA2E0-0F0C-CEE0-827C-4095D76FAB97}"/>
              </a:ext>
            </a:extLst>
          </p:cNvPr>
          <p:cNvSpPr txBox="1"/>
          <p:nvPr/>
        </p:nvSpPr>
        <p:spPr>
          <a:xfrm>
            <a:off x="0" y="2258958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 DE LEI – EXECUTIVO  </a:t>
            </a:r>
            <a:r>
              <a:rPr lang="pt-BR" sz="1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</a:t>
            </a: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(02 RETIRADOS)</a:t>
            </a:r>
          </a:p>
          <a:p>
            <a:pPr algn="ctr"/>
            <a:endParaRPr lang="pt-BR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DE LEI COMPLEMENTAR  </a:t>
            </a:r>
            <a:r>
              <a:rPr lang="pt-BR" sz="1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lang="pt-BR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(01 RETIRADO)</a:t>
            </a:r>
          </a:p>
          <a:p>
            <a:pPr algn="ctr"/>
            <a:endParaRPr lang="pt-BR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PROJETOS DE LEI – LEGISLATIVO   </a:t>
            </a:r>
            <a:r>
              <a:rPr lang="pt-BR" sz="1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</a:p>
          <a:p>
            <a:pPr algn="ctr"/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RETIRADOS)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PROJETOS DE RESOLUÇÃO   </a:t>
            </a:r>
            <a:r>
              <a:rPr lang="pt-BR" sz="1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sz="17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 PENDENTES DE SANÇÃO  </a:t>
            </a:r>
            <a:r>
              <a:rPr lang="pt-BR" sz="1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PROJETOS PROTOCOLADOS    </a:t>
            </a:r>
            <a:r>
              <a:rPr lang="pt-BR" sz="1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PROJETOS  RETIRADOS  </a:t>
            </a:r>
            <a:r>
              <a:rPr lang="pt-BR" sz="1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6BC8EE5-A656-D359-E230-75BF9F8523DA}"/>
              </a:ext>
            </a:extLst>
          </p:cNvPr>
          <p:cNvSpPr txBox="1"/>
          <p:nvPr/>
        </p:nvSpPr>
        <p:spPr>
          <a:xfrm>
            <a:off x="204787" y="440980"/>
            <a:ext cx="5791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PRESTAÇÃO DE CONTAS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ATIVIDADES LEGISLATIVAS E FINANCEIRAS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2º Semestre de 2022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44DA5CB-91C0-8670-C283-1A142ADE52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8167"/>
            <a:ext cx="2421052" cy="791346"/>
          </a:xfrm>
          <a:prstGeom prst="rect">
            <a:avLst/>
          </a:prstGeom>
        </p:spPr>
      </p:pic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8D6DB455-6EF6-B9AA-5326-73764DE18543}"/>
              </a:ext>
            </a:extLst>
          </p:cNvPr>
          <p:cNvCxnSpPr>
            <a:cxnSpLocks/>
          </p:cNvCxnSpPr>
          <p:nvPr/>
        </p:nvCxnSpPr>
        <p:spPr>
          <a:xfrm>
            <a:off x="388620" y="28956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057A0803-6AC7-B289-8023-6DCD2B8D26C4}"/>
              </a:ext>
            </a:extLst>
          </p:cNvPr>
          <p:cNvCxnSpPr>
            <a:cxnSpLocks/>
          </p:cNvCxnSpPr>
          <p:nvPr/>
        </p:nvCxnSpPr>
        <p:spPr>
          <a:xfrm>
            <a:off x="432163" y="36576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7D7273F6-69E0-91F5-2438-7A655386CF56}"/>
              </a:ext>
            </a:extLst>
          </p:cNvPr>
          <p:cNvCxnSpPr>
            <a:cxnSpLocks/>
          </p:cNvCxnSpPr>
          <p:nvPr/>
        </p:nvCxnSpPr>
        <p:spPr>
          <a:xfrm>
            <a:off x="388620" y="44196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F74125D1-808D-3193-D9C7-2C863032349D}"/>
              </a:ext>
            </a:extLst>
          </p:cNvPr>
          <p:cNvCxnSpPr>
            <a:cxnSpLocks/>
          </p:cNvCxnSpPr>
          <p:nvPr/>
        </p:nvCxnSpPr>
        <p:spPr>
          <a:xfrm>
            <a:off x="403134" y="49530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2D678C5B-7976-4185-1C4F-43EC10B760E8}"/>
              </a:ext>
            </a:extLst>
          </p:cNvPr>
          <p:cNvCxnSpPr>
            <a:cxnSpLocks/>
          </p:cNvCxnSpPr>
          <p:nvPr/>
        </p:nvCxnSpPr>
        <p:spPr>
          <a:xfrm>
            <a:off x="403134" y="54864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BE4EA8B2-6CCB-38FF-46ED-1385DA7C3A86}"/>
              </a:ext>
            </a:extLst>
          </p:cNvPr>
          <p:cNvCxnSpPr>
            <a:cxnSpLocks/>
          </p:cNvCxnSpPr>
          <p:nvPr/>
        </p:nvCxnSpPr>
        <p:spPr>
          <a:xfrm>
            <a:off x="388620" y="60198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AC5B88AC-E106-06D0-F00C-4569DB312104}"/>
              </a:ext>
            </a:extLst>
          </p:cNvPr>
          <p:cNvSpPr txBox="1"/>
          <p:nvPr/>
        </p:nvSpPr>
        <p:spPr>
          <a:xfrm>
            <a:off x="204787" y="440980"/>
            <a:ext cx="5791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PRESTAÇÃO DE CONTAS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ATIVIDADES LEGISLATIVAS E FINANCEIRAS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2º Semestre de 2022</a:t>
            </a: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CD81EC5-D499-5257-FFD8-34DE7698F5F7}"/>
              </a:ext>
            </a:extLst>
          </p:cNvPr>
          <p:cNvCxnSpPr>
            <a:cxnSpLocks/>
          </p:cNvCxnSpPr>
          <p:nvPr/>
        </p:nvCxnSpPr>
        <p:spPr>
          <a:xfrm>
            <a:off x="388620" y="156916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2B9B52-239B-5028-E504-83293A9605FC}"/>
              </a:ext>
            </a:extLst>
          </p:cNvPr>
          <p:cNvSpPr txBox="1"/>
          <p:nvPr/>
        </p:nvSpPr>
        <p:spPr>
          <a:xfrm>
            <a:off x="609600" y="1599344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ATIVIDADES LEGISLATIVAS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2CB62FC-6B7D-1A7D-330D-EDF4E03CC203}"/>
              </a:ext>
            </a:extLst>
          </p:cNvPr>
          <p:cNvSpPr txBox="1"/>
          <p:nvPr/>
        </p:nvSpPr>
        <p:spPr>
          <a:xfrm>
            <a:off x="1409700" y="211423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EMENDAS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22DA2E0-0F0C-CEE0-827C-4095D76FAB97}"/>
              </a:ext>
            </a:extLst>
          </p:cNvPr>
          <p:cNvSpPr txBox="1"/>
          <p:nvPr/>
        </p:nvSpPr>
        <p:spPr>
          <a:xfrm>
            <a:off x="0" y="2737343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EMENDA À LEI ORGÂNICA  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(01 RETIRADO)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EMENDAS  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EMENDAS IMPOSITIVAS  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(02 RETIRADOS)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EMENDAS À LOA  </a:t>
            </a:r>
            <a:r>
              <a:rPr lang="pt-B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827A859-0BB8-C2E4-E1B0-BF4F041EB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8167"/>
            <a:ext cx="2421052" cy="7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4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CD81EC5-D499-5257-FFD8-34DE7698F5F7}"/>
              </a:ext>
            </a:extLst>
          </p:cNvPr>
          <p:cNvCxnSpPr>
            <a:cxnSpLocks/>
          </p:cNvCxnSpPr>
          <p:nvPr/>
        </p:nvCxnSpPr>
        <p:spPr>
          <a:xfrm>
            <a:off x="388620" y="1733729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22DA2E0-0F0C-CEE0-827C-4095D76FAB97}"/>
              </a:ext>
            </a:extLst>
          </p:cNvPr>
          <p:cNvSpPr txBox="1"/>
          <p:nvPr/>
        </p:nvSpPr>
        <p:spPr>
          <a:xfrm>
            <a:off x="0" y="228600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LEIS SANCIONADAS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JULHO – 35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AGOSTO – 02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SETEMBRO – 29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OUTUBRO – 17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NOVEMBRO – 50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DEZEMBRO – 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TOTAL: 155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RESOLUÇÕES APROVADAS 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TOTAL DE NORMAS JURÍDICAS: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223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3FF150D8-6BEA-5C7A-BC76-035FA5B1684A}"/>
              </a:ext>
            </a:extLst>
          </p:cNvPr>
          <p:cNvCxnSpPr>
            <a:cxnSpLocks/>
          </p:cNvCxnSpPr>
          <p:nvPr/>
        </p:nvCxnSpPr>
        <p:spPr>
          <a:xfrm>
            <a:off x="388620" y="59436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14F806-7F64-D80C-2FB6-4968BA382348}"/>
              </a:ext>
            </a:extLst>
          </p:cNvPr>
          <p:cNvSpPr txBox="1"/>
          <p:nvPr/>
        </p:nvSpPr>
        <p:spPr>
          <a:xfrm>
            <a:off x="388620" y="1823765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LEGISLATIVAS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81565CE-964A-A269-6608-CFAFEA9F5B28}"/>
              </a:ext>
            </a:extLst>
          </p:cNvPr>
          <p:cNvSpPr txBox="1"/>
          <p:nvPr/>
        </p:nvSpPr>
        <p:spPr>
          <a:xfrm>
            <a:off x="204787" y="440980"/>
            <a:ext cx="5791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PRESTAÇÃO DE CONTAS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ATIVIDADES LEGISLATIVAS E FINANCEIRAS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2º Semestre de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25007721-0581-34AD-608A-05BFC3C48E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8167"/>
            <a:ext cx="2421052" cy="7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8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CD81EC5-D499-5257-FFD8-34DE7698F5F7}"/>
              </a:ext>
            </a:extLst>
          </p:cNvPr>
          <p:cNvCxnSpPr>
            <a:cxnSpLocks/>
          </p:cNvCxnSpPr>
          <p:nvPr/>
        </p:nvCxnSpPr>
        <p:spPr>
          <a:xfrm>
            <a:off x="388620" y="1733729"/>
            <a:ext cx="95003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22DA2E0-0F0C-CEE0-827C-4095D76FAB97}"/>
              </a:ext>
            </a:extLst>
          </p:cNvPr>
          <p:cNvSpPr txBox="1"/>
          <p:nvPr/>
        </p:nvSpPr>
        <p:spPr>
          <a:xfrm>
            <a:off x="5259502" y="2514598"/>
            <a:ext cx="3352800" cy="126188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VOTOS DE APLAUSO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APROVADOS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RETIRADOS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PROTOCOLADOS </a:t>
            </a:r>
            <a:r>
              <a:rPr lang="pt-BR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620275E-5779-EA2E-1A53-CBDB40A080CD}"/>
              </a:ext>
            </a:extLst>
          </p:cNvPr>
          <p:cNvSpPr txBox="1"/>
          <p:nvPr/>
        </p:nvSpPr>
        <p:spPr>
          <a:xfrm>
            <a:off x="533400" y="2514598"/>
            <a:ext cx="3352800" cy="1292662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REQUERIMENTOS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APROVADOS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RETIRADOS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lang="pt-BR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PROTOCOLADOS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308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D55F0B5-C7E2-20A1-E25D-C0DB13A4C3EC}"/>
              </a:ext>
            </a:extLst>
          </p:cNvPr>
          <p:cNvSpPr txBox="1"/>
          <p:nvPr/>
        </p:nvSpPr>
        <p:spPr>
          <a:xfrm>
            <a:off x="533400" y="4495799"/>
            <a:ext cx="3352800" cy="126188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MOÇÕES DE PESAR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APROVADOS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RETIRADOS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PROTOCOLADOS </a:t>
            </a: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1311C45-0EE8-FF75-456B-5E4F239D24AF}"/>
              </a:ext>
            </a:extLst>
          </p:cNvPr>
          <p:cNvSpPr txBox="1"/>
          <p:nvPr/>
        </p:nvSpPr>
        <p:spPr>
          <a:xfrm>
            <a:off x="5259502" y="4495799"/>
            <a:ext cx="3352800" cy="126188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VOTOS DE REPÚDIO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APROVADOS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RETIRADOS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PROTOCOLADOS </a:t>
            </a: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875390-4B40-5CAE-7079-D0AD09BFD3E0}"/>
              </a:ext>
            </a:extLst>
          </p:cNvPr>
          <p:cNvSpPr txBox="1"/>
          <p:nvPr/>
        </p:nvSpPr>
        <p:spPr>
          <a:xfrm>
            <a:off x="388620" y="1823765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LEGISLATIVAS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11609B7-DE93-35AF-574D-3DD936F13E2A}"/>
              </a:ext>
            </a:extLst>
          </p:cNvPr>
          <p:cNvSpPr txBox="1"/>
          <p:nvPr/>
        </p:nvSpPr>
        <p:spPr>
          <a:xfrm>
            <a:off x="204787" y="440980"/>
            <a:ext cx="5791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PRESTAÇÃO DE CONTAS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ATIVIDADES LEGISLATIVAS E FINANCEIRAS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2º Semestre de 2022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D1629BD-A943-549B-EC81-9695C1ABF2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8167"/>
            <a:ext cx="2421052" cy="7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28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CD81EC5-D499-5257-FFD8-34DE7698F5F7}"/>
              </a:ext>
            </a:extLst>
          </p:cNvPr>
          <p:cNvCxnSpPr>
            <a:cxnSpLocks/>
          </p:cNvCxnSpPr>
          <p:nvPr/>
        </p:nvCxnSpPr>
        <p:spPr>
          <a:xfrm>
            <a:off x="388620" y="1733729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22DA2E0-0F0C-CEE0-827C-4095D76FAB97}"/>
              </a:ext>
            </a:extLst>
          </p:cNvPr>
          <p:cNvSpPr txBox="1"/>
          <p:nvPr/>
        </p:nvSpPr>
        <p:spPr>
          <a:xfrm>
            <a:off x="0" y="2898160"/>
            <a:ext cx="914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REUNIÕES REALIZADAS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SESSÕES ORDINÁRIAS 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SESSÕES EXTRAORDINÁRIAS 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REUNIÕES DE COMISSÕES PERMANENTES 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3FF150D8-6BEA-5C7A-BC76-035FA5B1684A}"/>
              </a:ext>
            </a:extLst>
          </p:cNvPr>
          <p:cNvCxnSpPr>
            <a:cxnSpLocks/>
          </p:cNvCxnSpPr>
          <p:nvPr/>
        </p:nvCxnSpPr>
        <p:spPr>
          <a:xfrm>
            <a:off x="388620" y="59436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2FF7CC53-89B0-E3BC-7C9A-119F95A938A6}"/>
              </a:ext>
            </a:extLst>
          </p:cNvPr>
          <p:cNvCxnSpPr>
            <a:cxnSpLocks/>
          </p:cNvCxnSpPr>
          <p:nvPr/>
        </p:nvCxnSpPr>
        <p:spPr>
          <a:xfrm>
            <a:off x="388620" y="2362200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25CBD924-670C-842F-1004-4F2D05ADF69F}"/>
              </a:ext>
            </a:extLst>
          </p:cNvPr>
          <p:cNvSpPr txBox="1"/>
          <p:nvPr/>
        </p:nvSpPr>
        <p:spPr>
          <a:xfrm>
            <a:off x="388620" y="1823765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LEGISLATIVAS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499A52C-E241-EB3F-CEB0-04E1F5A49AC2}"/>
              </a:ext>
            </a:extLst>
          </p:cNvPr>
          <p:cNvSpPr txBox="1"/>
          <p:nvPr/>
        </p:nvSpPr>
        <p:spPr>
          <a:xfrm>
            <a:off x="204787" y="440980"/>
            <a:ext cx="5791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PRESTAÇÃO DE CONTAS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ATIVIDADES LEGISLATIVAS E FINANCEIRAS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2º Semestre de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F6CDD72-7F08-1EFA-82B6-D753DD3AF7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8167"/>
            <a:ext cx="2421052" cy="7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3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CD81EC5-D499-5257-FFD8-34DE7698F5F7}"/>
              </a:ext>
            </a:extLst>
          </p:cNvPr>
          <p:cNvCxnSpPr>
            <a:cxnSpLocks/>
          </p:cNvCxnSpPr>
          <p:nvPr/>
        </p:nvCxnSpPr>
        <p:spPr>
          <a:xfrm>
            <a:off x="388620" y="1733729"/>
            <a:ext cx="8366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BFBADFF0-1B5E-150F-908D-9044A66CDC5F}"/>
              </a:ext>
            </a:extLst>
          </p:cNvPr>
          <p:cNvSpPr txBox="1"/>
          <p:nvPr/>
        </p:nvSpPr>
        <p:spPr>
          <a:xfrm>
            <a:off x="3160396" y="3810000"/>
            <a:ext cx="2823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r>
              <a:rPr lang="pt-BR" sz="36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D340C38-2440-030C-3D08-8A102988CA78}"/>
              </a:ext>
            </a:extLst>
          </p:cNvPr>
          <p:cNvSpPr txBox="1"/>
          <p:nvPr/>
        </p:nvSpPr>
        <p:spPr>
          <a:xfrm>
            <a:off x="204787" y="440980"/>
            <a:ext cx="5791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PRESTAÇÃO DE CONTAS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ATIVIDADES LEGISLATIVAS E FINANCEIRAS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2º Semestre de 2022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2B104AE3-9E18-8C4A-AFF3-BB0F127DBD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8167"/>
            <a:ext cx="2421052" cy="7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235</Words>
  <Application>Microsoft Office PowerPoint</Application>
  <PresentationFormat>Apresentação na tela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Secretaria</dc:creator>
  <cp:lastModifiedBy>NG</cp:lastModifiedBy>
  <cp:revision>2</cp:revision>
  <dcterms:created xsi:type="dcterms:W3CDTF">2022-12-20T10:17:22Z</dcterms:created>
  <dcterms:modified xsi:type="dcterms:W3CDTF">2022-12-23T11:00:31Z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2022-12-20T00:00:00Z</vt:filetime>
  </property>
</Properties>
</file>